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67" r:id="rId2"/>
    <p:sldId id="321" r:id="rId3"/>
    <p:sldId id="340" r:id="rId4"/>
    <p:sldId id="365" r:id="rId5"/>
    <p:sldId id="331" r:id="rId6"/>
    <p:sldId id="369" r:id="rId7"/>
    <p:sldId id="377" r:id="rId8"/>
    <p:sldId id="352" r:id="rId9"/>
    <p:sldId id="372" r:id="rId10"/>
    <p:sldId id="374" r:id="rId11"/>
    <p:sldId id="375" r:id="rId12"/>
    <p:sldId id="373" r:id="rId13"/>
    <p:sldId id="368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sanne PICARD" initials="SP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B7F"/>
    <a:srgbClr val="4F81BD"/>
    <a:srgbClr val="00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9" autoAdjust="0"/>
    <p:restoredTop sz="92374" autoAdjust="0"/>
  </p:normalViewPr>
  <p:slideViewPr>
    <p:cSldViewPr>
      <p:cViewPr>
        <p:scale>
          <a:sx n="110" d="100"/>
          <a:sy n="110" d="100"/>
        </p:scale>
        <p:origin x="-210" y="-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950709-BEDC-444D-9484-00B6D03C8C20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951E7-2167-4B0B-A928-E40464E77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04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2951E7-2167-4B0B-A928-E40464E7736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070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2951E7-2167-4B0B-A928-E40464E7736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070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alphaModFix amt="12000"/>
            <a:lum/>
          </a:blip>
          <a:srcRect/>
          <a:stretch>
            <a:fillRect l="54000" t="-4000" r="-1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0624" y="685801"/>
            <a:ext cx="7735824" cy="1102519"/>
          </a:xfrm>
        </p:spPr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r>
              <a:rPr lang="en-US" dirty="0" smtClean="0"/>
              <a:t>Click to add 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20624" y="2057400"/>
            <a:ext cx="3630168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Speaker and other information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endParaRPr lang="en-GB"/>
          </a:p>
        </p:txBody>
      </p:sp>
      <p:pic>
        <p:nvPicPr>
          <p:cNvPr id="6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3968496"/>
            <a:ext cx="1823028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181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5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4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949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25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2529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3813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7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543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93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rgbClr val="193B7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375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7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467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and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rgbClr val="193B7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522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40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403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2517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2517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6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516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  <a:lvl2pPr>
              <a:defRPr>
                <a:solidFill>
                  <a:srgbClr val="193B7F"/>
                </a:solidFill>
              </a:defRPr>
            </a:lvl2pPr>
            <a:lvl3pPr>
              <a:defRPr>
                <a:solidFill>
                  <a:srgbClr val="193B7F"/>
                </a:solidFill>
              </a:defRPr>
            </a:lvl3pPr>
            <a:lvl4pPr>
              <a:defRPr>
                <a:solidFill>
                  <a:srgbClr val="193B7F"/>
                </a:solidFill>
              </a:defRPr>
            </a:lvl4pPr>
            <a:lvl5pPr>
              <a:defRPr>
                <a:solidFill>
                  <a:srgbClr val="193B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9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86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386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inal Slide">
    <p:bg>
      <p:bgPr>
        <a:blipFill dpi="0" rotWithShape="1">
          <a:blip r:embed="rId2">
            <a:alphaModFix amt="12000"/>
            <a:lum/>
          </a:blip>
          <a:srcRect/>
          <a:stretch>
            <a:fillRect l="54000" t="-4000" r="-1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0624" y="685801"/>
            <a:ext cx="3867912" cy="1102519"/>
          </a:xfrm>
        </p:spPr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r>
              <a:rPr lang="en-US" dirty="0" smtClean="0"/>
              <a:t>Thank you.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20624" y="2057400"/>
            <a:ext cx="3630168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Email address or…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231780" y="4828270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1" dirty="0" smtClean="0">
                <a:solidFill>
                  <a:srgbClr val="193B7F"/>
                </a:solidFill>
              </a:rPr>
              <a:t>www.bipm.org</a:t>
            </a:r>
            <a:endParaRPr lang="en-US" sz="1200" b="1" dirty="0">
              <a:solidFill>
                <a:srgbClr val="193B7F"/>
              </a:solidFill>
            </a:endParaRPr>
          </a:p>
        </p:txBody>
      </p:sp>
      <p:pic>
        <p:nvPicPr>
          <p:cNvPr id="7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3968496"/>
            <a:ext cx="1823028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277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  <a:lvl2pPr>
              <a:defRPr>
                <a:solidFill>
                  <a:srgbClr val="193B7F"/>
                </a:solidFill>
              </a:defRPr>
            </a:lvl2pPr>
            <a:lvl3pPr>
              <a:defRPr>
                <a:solidFill>
                  <a:srgbClr val="193B7F"/>
                </a:solidFill>
              </a:defRPr>
            </a:lvl3pPr>
            <a:lvl4pPr>
              <a:defRPr>
                <a:solidFill>
                  <a:srgbClr val="193B7F"/>
                </a:solidFill>
              </a:defRPr>
            </a:lvl4pPr>
            <a:lvl5pPr>
              <a:defRPr>
                <a:solidFill>
                  <a:srgbClr val="193B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015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0624" y="685801"/>
            <a:ext cx="7735824" cy="1102519"/>
          </a:xfrm>
        </p:spPr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r>
              <a:rPr lang="en-US" dirty="0" smtClean="0"/>
              <a:t>Section X (use only if presentation is in sections)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93B7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pic>
        <p:nvPicPr>
          <p:cNvPr id="7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3968496"/>
            <a:ext cx="1823028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62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25754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193B7F"/>
                </a:solidFill>
              </a:defRPr>
            </a:lvl1pPr>
            <a:lvl2pPr>
              <a:defRPr sz="1800">
                <a:solidFill>
                  <a:srgbClr val="193B7F"/>
                </a:solidFill>
              </a:defRPr>
            </a:lvl2pPr>
            <a:lvl3pPr>
              <a:defRPr sz="1600">
                <a:solidFill>
                  <a:srgbClr val="193B7F"/>
                </a:solidFill>
              </a:defRPr>
            </a:lvl3pPr>
            <a:lvl4pPr>
              <a:defRPr sz="1400">
                <a:solidFill>
                  <a:srgbClr val="193B7F"/>
                </a:solidFill>
              </a:defRPr>
            </a:lvl4pPr>
            <a:lvl5pPr>
              <a:defRPr sz="1400">
                <a:solidFill>
                  <a:srgbClr val="193B7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2575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730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>
              <a:defRPr sz="2000">
                <a:solidFill>
                  <a:srgbClr val="193B7F"/>
                </a:solidFill>
              </a:defRPr>
            </a:lvl1pPr>
            <a:lvl2pPr>
              <a:defRPr sz="1800">
                <a:solidFill>
                  <a:srgbClr val="193B7F"/>
                </a:solidFill>
              </a:defRPr>
            </a:lvl2pPr>
            <a:lvl3pPr>
              <a:defRPr sz="1600">
                <a:solidFill>
                  <a:srgbClr val="193B7F"/>
                </a:solidFill>
              </a:defRPr>
            </a:lvl3pPr>
            <a:lvl4pPr>
              <a:defRPr sz="1400">
                <a:solidFill>
                  <a:srgbClr val="193B7F"/>
                </a:solidFill>
              </a:defRPr>
            </a:lvl4pPr>
            <a:lvl5pPr>
              <a:defRPr sz="1400">
                <a:solidFill>
                  <a:srgbClr val="193B7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07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8265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7"/>
            <a:ext cx="4041775" cy="28265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47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with w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248" y="4765922"/>
            <a:ext cx="172819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en-US" sz="1200" dirty="0" smtClean="0">
                <a:solidFill>
                  <a:srgbClr val="193B7F"/>
                </a:solidFill>
              </a:rPr>
              <a:t>www.bipm.org</a:t>
            </a:r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19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6296" y="4765922"/>
            <a:ext cx="17281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1EBF0865-8280-4993-A91B-BB5501F3EE2C}" type="slidenum">
              <a:rPr lang="en-US" sz="1200" smtClean="0">
                <a:solidFill>
                  <a:srgbClr val="193B7F"/>
                </a:solidFill>
              </a:rPr>
              <a:pPr algn="r"/>
              <a:t>‹#›</a:t>
            </a:fld>
            <a:endParaRPr lang="en-US" sz="1200" dirty="0">
              <a:solidFill>
                <a:srgbClr val="193B7F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99409"/>
            <a:ext cx="9144000" cy="0"/>
          </a:xfrm>
          <a:prstGeom prst="line">
            <a:avLst/>
          </a:prstGeom>
          <a:ln w="28575">
            <a:solidFill>
              <a:srgbClr val="193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C:\Users\ckuanbayev\Desktop\BIPM Template\BIPM-20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1" y="4480561"/>
            <a:ext cx="1069849" cy="5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92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941"/>
            <a:ext cx="8229600" cy="768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348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1200">
                <a:solidFill>
                  <a:srgbClr val="193B7F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41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2800" b="0" kern="1200" dirty="0">
          <a:solidFill>
            <a:srgbClr val="193B7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Tx/>
        <a:buBlip>
          <a:blip r:embed="rId23"/>
        </a:buBlip>
        <a:defRPr sz="2400" kern="1200">
          <a:solidFill>
            <a:srgbClr val="193B7F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193B7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23"/>
        </a:buBlip>
        <a:defRPr sz="1800" kern="1200">
          <a:solidFill>
            <a:srgbClr val="193B7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rgbClr val="193B7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rgbClr val="193B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059582"/>
            <a:ext cx="7735824" cy="3312368"/>
          </a:xfrm>
        </p:spPr>
        <p:txBody>
          <a:bodyPr>
            <a:normAutofit fontScale="90000"/>
          </a:bodyPr>
          <a:lstStyle/>
          <a:p>
            <a:r>
              <a:rPr lang="en-GB" sz="4900" dirty="0" smtClean="0"/>
              <a:t>KCDB 2.0</a:t>
            </a:r>
            <a:br>
              <a:rPr lang="en-GB" sz="4900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sz="2200" dirty="0" smtClean="0"/>
              <a:t>Susanne Picard		Nikita </a:t>
            </a:r>
            <a:r>
              <a:rPr lang="en-GB" sz="2200" dirty="0" err="1" smtClean="0"/>
              <a:t>Zviagin</a:t>
            </a:r>
            <a:r>
              <a:rPr lang="en-GB" sz="2200" dirty="0" smtClean="0"/>
              <a:t/>
            </a:r>
            <a:br>
              <a:rPr lang="en-GB" sz="2200" dirty="0" smtClean="0"/>
            </a:br>
            <a:r>
              <a:rPr lang="en-GB" sz="2200" dirty="0" smtClean="0"/>
              <a:t>Stéphanie Maniguet	Chingis Kuanbayev</a:t>
            </a:r>
            <a:br>
              <a:rPr lang="en-GB" sz="2200" dirty="0" smtClean="0"/>
            </a:br>
            <a:r>
              <a:rPr lang="en-GB" sz="2200" dirty="0" smtClean="0"/>
              <a:t>			Laurent Le Mée (IT)</a:t>
            </a:r>
            <a:br>
              <a:rPr lang="en-GB" sz="2200" dirty="0" smtClean="0"/>
            </a:br>
            <a:r>
              <a:rPr lang="en-GB" sz="2200" dirty="0"/>
              <a:t>	</a:t>
            </a:r>
            <a:r>
              <a:rPr lang="en-GB" sz="2200" dirty="0" smtClean="0"/>
              <a:t>		Thierry Nguyen (IT)</a:t>
            </a: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 smtClean="0"/>
              <a:t/>
            </a:r>
            <a:br>
              <a:rPr lang="en-GB" sz="2200" dirty="0" smtClean="0"/>
            </a:br>
            <a:r>
              <a:rPr lang="en-GB" sz="1800" dirty="0" smtClean="0">
                <a:solidFill>
                  <a:schemeClr val="accent1">
                    <a:lumMod val="75000"/>
                  </a:schemeClr>
                </a:solidFill>
              </a:rPr>
              <a:t>KCDB Office – International Liaison and Communication Department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GB" dirty="0" smtClean="0"/>
              <a:t/>
            </a:r>
            <a:br>
              <a:rPr lang="en-GB" dirty="0" smtClean="0"/>
            </a:b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7269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KCDB 2.0         </a:t>
            </a:r>
            <a:r>
              <a:rPr lang="ru-RU" b="1" dirty="0" smtClean="0"/>
              <a:t>	</a:t>
            </a:r>
            <a:r>
              <a:rPr lang="en-US" b="1" dirty="0" smtClean="0"/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TIME PLAN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			</a:t>
            </a:r>
            <a:r>
              <a:rPr lang="ru-RU" sz="2400" dirty="0" smtClean="0">
                <a:solidFill>
                  <a:schemeClr val="tx1"/>
                </a:solidFill>
              </a:rPr>
              <a:t>ПЛАН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Pentagone 3"/>
          <p:cNvSpPr/>
          <p:nvPr/>
        </p:nvSpPr>
        <p:spPr>
          <a:xfrm>
            <a:off x="6588224" y="1851670"/>
            <a:ext cx="2448272" cy="2088232"/>
          </a:xfrm>
          <a:prstGeom prst="homePlate">
            <a:avLst/>
          </a:prstGeom>
          <a:solidFill>
            <a:srgbClr val="E7532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r"/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KCDB 2.0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fr-F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entagone 4"/>
          <p:cNvSpPr/>
          <p:nvPr/>
        </p:nvSpPr>
        <p:spPr>
          <a:xfrm>
            <a:off x="5292080" y="1851670"/>
            <a:ext cx="2448272" cy="2088232"/>
          </a:xfrm>
          <a:prstGeom prst="homePlate">
            <a:avLst/>
          </a:prstGeom>
          <a:solidFill>
            <a:srgbClr val="E2792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fr-FR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Test </a:t>
            </a:r>
            <a:r>
              <a:rPr lang="fr-F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Adjustment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2-ое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тестирование</a:t>
            </a:r>
            <a:endParaRPr lang="fr-F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entagone 5"/>
          <p:cNvSpPr/>
          <p:nvPr/>
        </p:nvSpPr>
        <p:spPr>
          <a:xfrm>
            <a:off x="3851920" y="1851670"/>
            <a:ext cx="2520280" cy="2088232"/>
          </a:xfrm>
          <a:prstGeom prst="homePlate">
            <a:avLst/>
          </a:prstGeom>
          <a:solidFill>
            <a:srgbClr val="E5A62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fr-FR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Test              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fr-F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Adjustment</a:t>
            </a:r>
            <a:endParaRPr lang="fr-FR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1-ое тестирование, обучение </a:t>
            </a:r>
            <a:endParaRPr lang="fr-FR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Pentagone 6"/>
          <p:cNvSpPr/>
          <p:nvPr/>
        </p:nvSpPr>
        <p:spPr>
          <a:xfrm>
            <a:off x="2411760" y="1851670"/>
            <a:ext cx="2448272" cy="2088232"/>
          </a:xfrm>
          <a:prstGeom prst="homePlate">
            <a:avLst/>
          </a:prstGeom>
          <a:solidFill>
            <a:srgbClr val="DCE02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fr-F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Realization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</a:t>
            </a:r>
            <a:endParaRPr lang="fr-FR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Pentagone 7"/>
          <p:cNvSpPr/>
          <p:nvPr/>
        </p:nvSpPr>
        <p:spPr>
          <a:xfrm>
            <a:off x="881590" y="1851670"/>
            <a:ext cx="2538282" cy="2088232"/>
          </a:xfrm>
          <a:prstGeom prst="homePlate">
            <a:avLst/>
          </a:prstGeom>
          <a:solidFill>
            <a:srgbClr val="86C6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Story </a:t>
            </a:r>
            <a:r>
              <a:rPr lang="fr-F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board</a:t>
            </a:r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fr-F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specifications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спецификаций и эскизов дизайна</a:t>
            </a:r>
            <a:endParaRPr lang="fr-FR" sz="16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Pentagone 8"/>
          <p:cNvSpPr/>
          <p:nvPr/>
        </p:nvSpPr>
        <p:spPr>
          <a:xfrm>
            <a:off x="71500" y="1851670"/>
            <a:ext cx="1620180" cy="2088232"/>
          </a:xfrm>
          <a:prstGeom prst="homePlate">
            <a:avLst/>
          </a:prstGeom>
          <a:solidFill>
            <a:srgbClr val="56B68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Launch</a:t>
            </a:r>
            <a:r>
              <a:rPr lang="fr-F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fr-F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Запуск: планирование</a:t>
            </a:r>
            <a:endParaRPr lang="fr-FR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773578" y="1059582"/>
            <a:ext cx="0" cy="7920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83250" y="948454"/>
            <a:ext cx="11848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/>
              <a:t>Contract</a:t>
            </a:r>
            <a:endParaRPr lang="fr-FR" sz="1400" dirty="0" smtClean="0"/>
          </a:p>
          <a:p>
            <a:r>
              <a:rPr lang="fr-FR" sz="1400" dirty="0" err="1" smtClean="0"/>
              <a:t>October</a:t>
            </a:r>
            <a:r>
              <a:rPr lang="fr-FR" sz="1400" dirty="0" smtClean="0"/>
              <a:t> 2017</a:t>
            </a:r>
            <a:endParaRPr lang="ru-RU" sz="1400" dirty="0" smtClean="0"/>
          </a:p>
          <a:p>
            <a:r>
              <a:rPr lang="ru-RU" sz="1400" dirty="0" smtClean="0"/>
              <a:t>Контракт</a:t>
            </a:r>
            <a:endParaRPr lang="fr-FR" sz="1400" dirty="0"/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3059832" y="1059582"/>
            <a:ext cx="0" cy="7920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3108321" y="948454"/>
            <a:ext cx="934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April 2018</a:t>
            </a:r>
            <a:endParaRPr lang="fr-FR" sz="14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V="1">
            <a:off x="1384665" y="3922306"/>
            <a:ext cx="0" cy="7837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1384665" y="4552121"/>
            <a:ext cx="13587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/>
              <a:t>November</a:t>
            </a:r>
            <a:r>
              <a:rPr lang="fr-FR" sz="1400" dirty="0" smtClean="0"/>
              <a:t> 2018</a:t>
            </a:r>
            <a:endParaRPr lang="fr-FR" sz="1400" dirty="0"/>
          </a:p>
        </p:txBody>
      </p:sp>
      <p:cxnSp>
        <p:nvCxnSpPr>
          <p:cNvPr id="22" name="Connecteur droit avec flèche 21"/>
          <p:cNvCxnSpPr/>
          <p:nvPr/>
        </p:nvCxnSpPr>
        <p:spPr>
          <a:xfrm flipV="1">
            <a:off x="5652119" y="3958158"/>
            <a:ext cx="0" cy="7837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5634246" y="4587974"/>
            <a:ext cx="10979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August 2018</a:t>
            </a:r>
            <a:endParaRPr lang="fr-FR" sz="1400" dirty="0"/>
          </a:p>
        </p:txBody>
      </p:sp>
      <p:cxnSp>
        <p:nvCxnSpPr>
          <p:cNvPr id="24" name="Connecteur droit avec flèche 23"/>
          <p:cNvCxnSpPr/>
          <p:nvPr/>
        </p:nvCxnSpPr>
        <p:spPr>
          <a:xfrm>
            <a:off x="7516784" y="1059582"/>
            <a:ext cx="0" cy="7920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6123880" y="948454"/>
            <a:ext cx="1400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/>
              <a:t>November</a:t>
            </a:r>
            <a:r>
              <a:rPr lang="fr-FR" sz="1400" dirty="0" smtClean="0"/>
              <a:t> 2018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99235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</a:rPr>
              <a:t>Plan of developing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План развития</a:t>
            </a:r>
            <a:endParaRPr lang="en-US" sz="2400" dirty="0"/>
          </a:p>
        </p:txBody>
      </p:sp>
      <p:sp>
        <p:nvSpPr>
          <p:cNvPr id="2" name="ZoneTexte 1"/>
          <p:cNvSpPr txBox="1"/>
          <p:nvPr/>
        </p:nvSpPr>
        <p:spPr>
          <a:xfrm>
            <a:off x="179512" y="915566"/>
            <a:ext cx="44644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1.Establish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procedure for transfer of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legacy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data (will need Back Office)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2.Search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on CMCs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3.Search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on comparisons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4.Possibility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to load data to the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database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and creation of BO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5.Creation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of workflow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6.Establishment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of statistical tools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news</a:t>
            </a:r>
          </a:p>
          <a:p>
            <a:pPr>
              <a:spcAft>
                <a:spcPts val="600"/>
              </a:spcAft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ZoneTexte 1"/>
          <p:cNvSpPr txBox="1"/>
          <p:nvPr/>
        </p:nvSpPr>
        <p:spPr>
          <a:xfrm>
            <a:off x="4644008" y="915566"/>
            <a:ext cx="432048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/>
              <a:t>1.</a:t>
            </a:r>
            <a:r>
              <a:rPr lang="ru-RU" sz="2000" dirty="0" smtClean="0"/>
              <a:t>Установить процедуру переноса имеющихся данны</a:t>
            </a:r>
            <a:r>
              <a:rPr lang="ru-RU" sz="2000" dirty="0"/>
              <a:t>х</a:t>
            </a:r>
            <a:r>
              <a:rPr lang="en-US" sz="2000" dirty="0" smtClean="0"/>
              <a:t>(</a:t>
            </a:r>
            <a:r>
              <a:rPr lang="ru-RU" sz="2000" dirty="0" smtClean="0"/>
              <a:t>потребуется </a:t>
            </a:r>
            <a:r>
              <a:rPr lang="en-GB" sz="2000" dirty="0" smtClean="0"/>
              <a:t>back office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2.</a:t>
            </a:r>
            <a:r>
              <a:rPr lang="ru-RU" sz="2000" dirty="0" smtClean="0"/>
              <a:t>Поиск по </a:t>
            </a:r>
            <a:r>
              <a:rPr lang="en-GB" sz="2000" dirty="0" smtClean="0"/>
              <a:t>CMC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3.</a:t>
            </a:r>
            <a:r>
              <a:rPr lang="ru-RU" sz="2000" dirty="0" smtClean="0"/>
              <a:t> Поиск по сличениям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4.</a:t>
            </a:r>
            <a:r>
              <a:rPr lang="ru-RU" sz="2000" dirty="0" smtClean="0"/>
              <a:t> Создание </a:t>
            </a:r>
            <a:r>
              <a:rPr lang="en-GB" sz="2000" dirty="0" smtClean="0"/>
              <a:t>back office </a:t>
            </a:r>
            <a:r>
              <a:rPr lang="ru-RU" sz="2000" dirty="0" smtClean="0"/>
              <a:t>и возможность загружать данные в базу напрямую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5.</a:t>
            </a:r>
            <a:r>
              <a:rPr lang="ru-RU" sz="2000" dirty="0" smtClean="0"/>
              <a:t>Создание рабочего потока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6.</a:t>
            </a:r>
            <a:r>
              <a:rPr lang="ru-RU" sz="2000" dirty="0" smtClean="0"/>
              <a:t>Разработка статистических инструментов и новостей</a:t>
            </a:r>
            <a:endParaRPr lang="en-US" sz="2000" dirty="0"/>
          </a:p>
          <a:p>
            <a:pPr>
              <a:spcAft>
                <a:spcPts val="600"/>
              </a:spcAft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7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Implementation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Реализация </a:t>
            </a:r>
            <a:endParaRPr lang="en-US" sz="2400" dirty="0"/>
          </a:p>
        </p:txBody>
      </p:sp>
      <p:sp>
        <p:nvSpPr>
          <p:cNvPr id="2" name="ZoneTexte 1"/>
          <p:cNvSpPr txBox="1"/>
          <p:nvPr/>
        </p:nvSpPr>
        <p:spPr>
          <a:xfrm>
            <a:off x="179512" y="915566"/>
            <a:ext cx="417646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Volunter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support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from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a few CC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members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already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having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experience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in CMC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submissionn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test software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CCs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will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be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contacted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during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for certain feedback and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limited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revision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but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aim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is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add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minimum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workload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CCs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NMIs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Provide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support for help and information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ZoneTexte 1"/>
          <p:cNvSpPr txBox="1"/>
          <p:nvPr/>
        </p:nvSpPr>
        <p:spPr>
          <a:xfrm>
            <a:off x="4355976" y="900119"/>
            <a:ext cx="432048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Добровольная поддержка в тестировании от нескольких членов КК, уже имеющих опыт в подаче </a:t>
            </a:r>
            <a:r>
              <a:rPr lang="en-GB" sz="2000" dirty="0" smtClean="0"/>
              <a:t>CMC</a:t>
            </a:r>
            <a:endParaRPr lang="fr-FR" sz="20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От КК потребуется ответная реакция и экспертиза</a:t>
            </a:r>
            <a:endParaRPr lang="fr-FR" sz="2000" dirty="0" smtClean="0"/>
          </a:p>
          <a:p>
            <a:pPr>
              <a:spcAft>
                <a:spcPts val="1200"/>
              </a:spcAft>
            </a:pPr>
            <a:r>
              <a:rPr lang="ru-RU" sz="2000" dirty="0" smtClean="0"/>
              <a:t>однако цель – минимизировать нагрузку на КК и НМИ</a:t>
            </a:r>
            <a:endParaRPr lang="fr-FR" sz="20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Будет разработана подробная справочная информация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643467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827584" y="1707654"/>
            <a:ext cx="22679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Thank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you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Спасибо!</a:t>
            </a:r>
            <a:endParaRPr lang="fr-F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89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" b="5012"/>
          <a:stretch/>
        </p:blipFill>
        <p:spPr bwMode="auto">
          <a:xfrm>
            <a:off x="611560" y="850868"/>
            <a:ext cx="3108766" cy="39531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Flèche vers le bas 7"/>
          <p:cNvSpPr/>
          <p:nvPr/>
        </p:nvSpPr>
        <p:spPr>
          <a:xfrm rot="16200000">
            <a:off x="4272390" y="2475223"/>
            <a:ext cx="304800" cy="71369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297" y="901601"/>
            <a:ext cx="2911853" cy="4118421"/>
          </a:xfrm>
          <a:prstGeom prst="rect">
            <a:avLst/>
          </a:prstGeom>
          <a:noFill/>
          <a:ln w="28575" cmpd="thinThick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457200" y="22941"/>
            <a:ext cx="8229600" cy="768096"/>
          </a:xfrm>
        </p:spPr>
        <p:txBody>
          <a:bodyPr>
            <a:normAutofit/>
          </a:bodyPr>
          <a:lstStyle/>
          <a:p>
            <a:r>
              <a:rPr lang="en-US" dirty="0" smtClean="0"/>
              <a:t>Revision of the KCDB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Пересмотр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KCDB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Background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Подоплёка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KCDB 2.0          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Main Objectives KCDB 2.0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Основные цели 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25452" y="908106"/>
            <a:ext cx="439248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193B7F"/>
                </a:solidFill>
              </a:rPr>
              <a:t>Web </a:t>
            </a:r>
            <a:r>
              <a:rPr lang="fr-FR" dirty="0" err="1">
                <a:solidFill>
                  <a:srgbClr val="193B7F"/>
                </a:solidFill>
              </a:rPr>
              <a:t>based</a:t>
            </a:r>
            <a:r>
              <a:rPr lang="fr-FR" dirty="0">
                <a:solidFill>
                  <a:srgbClr val="193B7F"/>
                </a:solidFill>
              </a:rPr>
              <a:t> CMC </a:t>
            </a:r>
            <a:r>
              <a:rPr lang="fr-FR" dirty="0" err="1">
                <a:solidFill>
                  <a:srgbClr val="193B7F"/>
                </a:solidFill>
              </a:rPr>
              <a:t>submission</a:t>
            </a:r>
            <a:r>
              <a:rPr lang="fr-FR" dirty="0">
                <a:solidFill>
                  <a:srgbClr val="193B7F"/>
                </a:solidFill>
              </a:rPr>
              <a:t> and </a:t>
            </a:r>
            <a:r>
              <a:rPr lang="fr-FR" dirty="0" err="1" smtClean="0">
                <a:solidFill>
                  <a:srgbClr val="193B7F"/>
                </a:solidFill>
              </a:rPr>
              <a:t>review</a:t>
            </a:r>
            <a:endParaRPr lang="ru-RU" dirty="0" smtClean="0">
              <a:solidFill>
                <a:srgbClr val="193B7F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193B7F"/>
                </a:solidFill>
              </a:rPr>
              <a:t>Better</a:t>
            </a:r>
            <a:r>
              <a:rPr lang="fr-FR" dirty="0" smtClean="0">
                <a:solidFill>
                  <a:srgbClr val="193B7F"/>
                </a:solidFill>
              </a:rPr>
              <a:t> </a:t>
            </a:r>
            <a:r>
              <a:rPr lang="fr-FR" dirty="0" err="1">
                <a:solidFill>
                  <a:srgbClr val="193B7F"/>
                </a:solidFill>
              </a:rPr>
              <a:t>search</a:t>
            </a:r>
            <a:r>
              <a:rPr lang="fr-FR" dirty="0">
                <a:solidFill>
                  <a:srgbClr val="193B7F"/>
                </a:solidFill>
              </a:rPr>
              <a:t> </a:t>
            </a:r>
            <a:r>
              <a:rPr lang="fr-FR" dirty="0" err="1" smtClean="0">
                <a:solidFill>
                  <a:srgbClr val="193B7F"/>
                </a:solidFill>
              </a:rPr>
              <a:t>facilities</a:t>
            </a:r>
            <a:endParaRPr lang="ru-RU" dirty="0" smtClean="0">
              <a:solidFill>
                <a:srgbClr val="193B7F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193B7F"/>
                </a:solidFill>
              </a:rPr>
              <a:t>Track</a:t>
            </a:r>
            <a:r>
              <a:rPr lang="fr-FR" dirty="0" smtClean="0">
                <a:solidFill>
                  <a:srgbClr val="193B7F"/>
                </a:solidFill>
              </a:rPr>
              <a:t> </a:t>
            </a:r>
            <a:r>
              <a:rPr lang="fr-FR" dirty="0" err="1">
                <a:solidFill>
                  <a:srgbClr val="193B7F"/>
                </a:solidFill>
              </a:rPr>
              <a:t>comparisons</a:t>
            </a:r>
            <a:r>
              <a:rPr lang="fr-FR" dirty="0">
                <a:solidFill>
                  <a:srgbClr val="193B7F"/>
                </a:solidFill>
              </a:rPr>
              <a:t> in real </a:t>
            </a:r>
            <a:r>
              <a:rPr lang="fr-FR" dirty="0" smtClean="0">
                <a:solidFill>
                  <a:srgbClr val="193B7F"/>
                </a:solidFill>
              </a:rPr>
              <a:t>time</a:t>
            </a:r>
            <a:endParaRPr lang="ru-RU" dirty="0" smtClean="0">
              <a:solidFill>
                <a:srgbClr val="193B7F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193B7F"/>
                </a:solidFill>
              </a:rPr>
              <a:t>Userfriendly</a:t>
            </a:r>
            <a:r>
              <a:rPr lang="fr-FR" dirty="0" smtClean="0">
                <a:solidFill>
                  <a:srgbClr val="193B7F"/>
                </a:solidFill>
              </a:rPr>
              <a:t> web support [</a:t>
            </a:r>
            <a:r>
              <a:rPr lang="fr-FR" dirty="0" err="1">
                <a:solidFill>
                  <a:srgbClr val="193B7F"/>
                </a:solidFill>
              </a:rPr>
              <a:t>Realized</a:t>
            </a:r>
            <a:r>
              <a:rPr lang="fr-FR" dirty="0">
                <a:solidFill>
                  <a:srgbClr val="193B7F"/>
                </a:solidFill>
              </a:rPr>
              <a:t> </a:t>
            </a:r>
            <a:r>
              <a:rPr lang="fr-FR" dirty="0" smtClean="0">
                <a:solidFill>
                  <a:srgbClr val="193B7F"/>
                </a:solidFill>
              </a:rPr>
              <a:t>by </a:t>
            </a:r>
            <a:r>
              <a:rPr lang="fr-FR" dirty="0" err="1">
                <a:solidFill>
                  <a:srgbClr val="193B7F"/>
                </a:solidFill>
              </a:rPr>
              <a:t>supported</a:t>
            </a:r>
            <a:r>
              <a:rPr lang="fr-FR" dirty="0">
                <a:solidFill>
                  <a:srgbClr val="193B7F"/>
                </a:solidFill>
              </a:rPr>
              <a:t> </a:t>
            </a:r>
            <a:r>
              <a:rPr lang="fr-FR" dirty="0" err="1" smtClean="0">
                <a:solidFill>
                  <a:srgbClr val="193B7F"/>
                </a:solidFill>
              </a:rPr>
              <a:t>from</a:t>
            </a:r>
            <a:r>
              <a:rPr lang="fr-FR" dirty="0" smtClean="0">
                <a:solidFill>
                  <a:srgbClr val="193B7F"/>
                </a:solidFill>
              </a:rPr>
              <a:t> </a:t>
            </a:r>
            <a:r>
              <a:rPr lang="fr-FR" dirty="0">
                <a:solidFill>
                  <a:srgbClr val="193B7F"/>
                </a:solidFill>
              </a:rPr>
              <a:t>UX design </a:t>
            </a:r>
            <a:r>
              <a:rPr lang="fr-FR" dirty="0" smtClean="0">
                <a:solidFill>
                  <a:srgbClr val="193B7F"/>
                </a:solidFill>
              </a:rPr>
              <a:t>and </a:t>
            </a:r>
            <a:r>
              <a:rPr lang="fr-FR" dirty="0" err="1" smtClean="0">
                <a:solidFill>
                  <a:srgbClr val="193B7F"/>
                </a:solidFill>
              </a:rPr>
              <a:t>tools</a:t>
            </a:r>
            <a:r>
              <a:rPr lang="fr-FR" dirty="0" smtClean="0">
                <a:solidFill>
                  <a:srgbClr val="193B7F"/>
                </a:solidFill>
              </a:rPr>
              <a:t> </a:t>
            </a:r>
            <a:r>
              <a:rPr lang="fr-FR" dirty="0">
                <a:solidFill>
                  <a:srgbClr val="193B7F"/>
                </a:solidFill>
              </a:rPr>
              <a:t>and </a:t>
            </a:r>
            <a:r>
              <a:rPr lang="fr-FR" dirty="0" err="1">
                <a:solidFill>
                  <a:srgbClr val="193B7F"/>
                </a:solidFill>
              </a:rPr>
              <a:t>facilities</a:t>
            </a:r>
            <a:r>
              <a:rPr lang="fr-FR" dirty="0">
                <a:solidFill>
                  <a:srgbClr val="193B7F"/>
                </a:solidFill>
              </a:rPr>
              <a:t> </a:t>
            </a:r>
            <a:r>
              <a:rPr lang="fr-FR" dirty="0" err="1">
                <a:solidFill>
                  <a:srgbClr val="193B7F"/>
                </a:solidFill>
              </a:rPr>
              <a:t>available</a:t>
            </a:r>
            <a:r>
              <a:rPr lang="fr-FR" dirty="0">
                <a:solidFill>
                  <a:srgbClr val="193B7F"/>
                </a:solidFill>
              </a:rPr>
              <a:t> </a:t>
            </a:r>
            <a:r>
              <a:rPr lang="fr-FR" dirty="0" err="1" smtClean="0">
                <a:solidFill>
                  <a:srgbClr val="193B7F"/>
                </a:solidFill>
              </a:rPr>
              <a:t>today</a:t>
            </a:r>
            <a:r>
              <a:rPr lang="fr-FR" dirty="0" smtClean="0">
                <a:solidFill>
                  <a:srgbClr val="193B7F"/>
                </a:solidFill>
              </a:rPr>
              <a:t>.]</a:t>
            </a:r>
            <a:endParaRPr lang="ru-RU" dirty="0" smtClean="0">
              <a:solidFill>
                <a:srgbClr val="193B7F"/>
              </a:solidFill>
            </a:endParaRPr>
          </a:p>
          <a:p>
            <a:pPr>
              <a:spcAft>
                <a:spcPts val="600"/>
              </a:spcAft>
            </a:pPr>
            <a:endParaRPr lang="ru-RU" i="1" dirty="0" smtClean="0">
              <a:solidFill>
                <a:srgbClr val="193B7F"/>
              </a:solidFill>
            </a:endParaRPr>
          </a:p>
          <a:p>
            <a:pPr>
              <a:spcAft>
                <a:spcPts val="600"/>
              </a:spcAft>
            </a:pPr>
            <a:r>
              <a:rPr lang="fr-FR" i="1" dirty="0" smtClean="0">
                <a:solidFill>
                  <a:srgbClr val="193B7F"/>
                </a:solidFill>
              </a:rPr>
              <a:t>The </a:t>
            </a:r>
            <a:r>
              <a:rPr lang="fr-FR" i="1" dirty="0" err="1" smtClean="0">
                <a:solidFill>
                  <a:srgbClr val="193B7F"/>
                </a:solidFill>
              </a:rPr>
              <a:t>development</a:t>
            </a:r>
            <a:r>
              <a:rPr lang="fr-FR" i="1" dirty="0" smtClean="0">
                <a:solidFill>
                  <a:srgbClr val="193B7F"/>
                </a:solidFill>
              </a:rPr>
              <a:t> triggers a </a:t>
            </a:r>
            <a:r>
              <a:rPr lang="fr-FR" i="1" dirty="0" err="1" smtClean="0">
                <a:solidFill>
                  <a:srgbClr val="193B7F"/>
                </a:solidFill>
              </a:rPr>
              <a:t>complete</a:t>
            </a:r>
            <a:r>
              <a:rPr lang="fr-FR" i="1" dirty="0" smtClean="0">
                <a:solidFill>
                  <a:srgbClr val="193B7F"/>
                </a:solidFill>
              </a:rPr>
              <a:t> </a:t>
            </a:r>
            <a:r>
              <a:rPr lang="fr-FR" i="1" dirty="0" err="1" smtClean="0">
                <a:solidFill>
                  <a:srgbClr val="193B7F"/>
                </a:solidFill>
              </a:rPr>
              <a:t>renewal</a:t>
            </a:r>
            <a:r>
              <a:rPr lang="fr-FR" i="1" dirty="0" smtClean="0">
                <a:solidFill>
                  <a:srgbClr val="193B7F"/>
                </a:solidFill>
              </a:rPr>
              <a:t> of the </a:t>
            </a:r>
            <a:r>
              <a:rPr lang="fr-FR" i="1" dirty="0" err="1" smtClean="0">
                <a:solidFill>
                  <a:srgbClr val="193B7F"/>
                </a:solidFill>
              </a:rPr>
              <a:t>database</a:t>
            </a:r>
            <a:r>
              <a:rPr lang="fr-FR" i="1" dirty="0" smtClean="0">
                <a:solidFill>
                  <a:srgbClr val="193B7F"/>
                </a:solidFill>
              </a:rPr>
              <a:t> and </a:t>
            </a:r>
            <a:r>
              <a:rPr lang="fr-FR" i="1" dirty="0" err="1" smtClean="0">
                <a:solidFill>
                  <a:srgbClr val="193B7F"/>
                </a:solidFill>
              </a:rPr>
              <a:t>environment</a:t>
            </a:r>
            <a:r>
              <a:rPr lang="fr-FR" i="1" dirty="0" smtClean="0">
                <a:solidFill>
                  <a:srgbClr val="193B7F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fr-FR" i="1" dirty="0" err="1" smtClean="0">
                <a:solidFill>
                  <a:srgbClr val="193B7F"/>
                </a:solidFill>
              </a:rPr>
              <a:t>Legacy</a:t>
            </a:r>
            <a:r>
              <a:rPr lang="fr-FR" i="1" dirty="0" smtClean="0">
                <a:solidFill>
                  <a:srgbClr val="193B7F"/>
                </a:solidFill>
              </a:rPr>
              <a:t> data </a:t>
            </a:r>
            <a:r>
              <a:rPr lang="fr-FR" i="1" dirty="0" err="1" smtClean="0">
                <a:solidFill>
                  <a:srgbClr val="193B7F"/>
                </a:solidFill>
              </a:rPr>
              <a:t>will</a:t>
            </a:r>
            <a:r>
              <a:rPr lang="fr-FR" i="1" dirty="0" smtClean="0">
                <a:solidFill>
                  <a:srgbClr val="193B7F"/>
                </a:solidFill>
              </a:rPr>
              <a:t> </a:t>
            </a:r>
            <a:r>
              <a:rPr lang="fr-FR" i="1" dirty="0" err="1" smtClean="0">
                <a:solidFill>
                  <a:srgbClr val="193B7F"/>
                </a:solidFill>
              </a:rPr>
              <a:t>be</a:t>
            </a:r>
            <a:r>
              <a:rPr lang="fr-FR" i="1" dirty="0" smtClean="0">
                <a:solidFill>
                  <a:srgbClr val="193B7F"/>
                </a:solidFill>
              </a:rPr>
              <a:t> </a:t>
            </a:r>
            <a:r>
              <a:rPr lang="fr-FR" i="1" dirty="0" err="1" smtClean="0">
                <a:solidFill>
                  <a:srgbClr val="193B7F"/>
                </a:solidFill>
              </a:rPr>
              <a:t>uploaded</a:t>
            </a:r>
            <a:r>
              <a:rPr lang="fr-FR" i="1" dirty="0" smtClean="0">
                <a:solidFill>
                  <a:srgbClr val="193B7F"/>
                </a:solidFill>
              </a:rPr>
              <a:t> to the new system.</a:t>
            </a:r>
            <a:endParaRPr lang="fr-FR" i="1" dirty="0">
              <a:solidFill>
                <a:srgbClr val="193B7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931352"/>
            <a:ext cx="44644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dirty="0"/>
              <a:t>Подача и экспертиза </a:t>
            </a:r>
            <a:r>
              <a:rPr lang="en-GB" dirty="0"/>
              <a:t>CMC </a:t>
            </a:r>
            <a:r>
              <a:rPr lang="ru-RU" dirty="0"/>
              <a:t>через веб-интерфейс</a:t>
            </a:r>
            <a:endParaRPr lang="fr-FR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dirty="0"/>
              <a:t>Улучшенные возможности </a:t>
            </a:r>
            <a:r>
              <a:rPr lang="ru-RU" dirty="0" smtClean="0"/>
              <a:t>поиска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dirty="0"/>
              <a:t>Отслеживание сличений в реальном </a:t>
            </a:r>
            <a:r>
              <a:rPr lang="ru-RU" dirty="0" smtClean="0"/>
              <a:t>времени</a:t>
            </a:r>
            <a:endParaRPr lang="fr-FR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dirty="0"/>
              <a:t>Ориентированная на пользователя веб поддержка </a:t>
            </a:r>
            <a:r>
              <a:rPr lang="en-GB" dirty="0"/>
              <a:t>[</a:t>
            </a:r>
            <a:r>
              <a:rPr lang="ru-RU" dirty="0"/>
              <a:t>с использованием доступных современных инструментов по дизайну и проектированию</a:t>
            </a:r>
            <a:r>
              <a:rPr lang="en-GB" dirty="0"/>
              <a:t>]</a:t>
            </a:r>
            <a:endParaRPr lang="fr-FR" sz="2400" dirty="0">
              <a:solidFill>
                <a:srgbClr val="193B7F"/>
              </a:solidFill>
            </a:endParaRPr>
          </a:p>
          <a:p>
            <a:endParaRPr lang="ru-RU" sz="2400" dirty="0" smtClean="0"/>
          </a:p>
          <a:p>
            <a:r>
              <a:rPr lang="ru-RU" dirty="0" smtClean="0"/>
              <a:t>Разработка запускает полное обновление базы данных и веб-среды</a:t>
            </a:r>
          </a:p>
          <a:p>
            <a:r>
              <a:rPr lang="ru-RU" dirty="0" smtClean="0"/>
              <a:t>В новую систему будут загружены все  существующие данные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67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</a:t>
            </a:r>
            <a:r>
              <a:rPr lang="en-US" b="1" dirty="0" smtClean="0"/>
              <a:t>2.0             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Present support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Текущая система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17" y="1796135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17" y="2274281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189" y="2274281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407" y="1796135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spicard\AppData\Local\Microsoft\Windows\Temporary Internet Files\Content.IE5\BLHK61PW\nicubunu-Scissor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684" y="2496500"/>
            <a:ext cx="535579" cy="88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38" y="1796135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541" y="2388017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826" y="2639320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334" y="1771674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èche droite 28"/>
          <p:cNvSpPr/>
          <p:nvPr/>
        </p:nvSpPr>
        <p:spPr>
          <a:xfrm>
            <a:off x="3386374" y="1864778"/>
            <a:ext cx="360040" cy="1880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lèche droite 29"/>
          <p:cNvSpPr/>
          <p:nvPr/>
        </p:nvSpPr>
        <p:spPr>
          <a:xfrm rot="13747431">
            <a:off x="2027111" y="1677642"/>
            <a:ext cx="360040" cy="1880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 droite 30"/>
          <p:cNvSpPr/>
          <p:nvPr/>
        </p:nvSpPr>
        <p:spPr>
          <a:xfrm rot="5400000">
            <a:off x="2484823" y="2912257"/>
            <a:ext cx="360040" cy="1880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 droite 31"/>
          <p:cNvSpPr/>
          <p:nvPr/>
        </p:nvSpPr>
        <p:spPr>
          <a:xfrm rot="19235019">
            <a:off x="3481731" y="2709656"/>
            <a:ext cx="360040" cy="1880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462" y="1812396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271" y="2388017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46" y="2513283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47" y="1818606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07" y="2900168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221" y="2231739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130" y="1817571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875" y="2075269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282" y="2803687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512" y="2558787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064" y="1473847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Users\spicard\AppData\Local\Microsoft\Windows\Temporary Internet Files\Content.IE5\TIVOQFOJ\Mail-close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505" y="1554376"/>
            <a:ext cx="48351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995" y="1105602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995" y="1583748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267" y="1583748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485" y="1105602"/>
            <a:ext cx="502607" cy="5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20" y="2662419"/>
            <a:ext cx="3550775" cy="2152865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4" name="Connecteur droit avec flèche 53"/>
          <p:cNvCxnSpPr/>
          <p:nvPr/>
        </p:nvCxnSpPr>
        <p:spPr>
          <a:xfrm flipV="1">
            <a:off x="5206582" y="1275606"/>
            <a:ext cx="1968988" cy="81074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>
            <a:endCxn id="49" idx="1"/>
          </p:cNvCxnSpPr>
          <p:nvPr/>
        </p:nvCxnSpPr>
        <p:spPr>
          <a:xfrm flipV="1">
            <a:off x="4484007" y="1356906"/>
            <a:ext cx="1968988" cy="5869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 flipV="1">
            <a:off x="4506582" y="1853756"/>
            <a:ext cx="1968988" cy="5869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V="1">
            <a:off x="5236859" y="1851670"/>
            <a:ext cx="1968988" cy="81074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èche droite 59"/>
          <p:cNvSpPr/>
          <p:nvPr/>
        </p:nvSpPr>
        <p:spPr>
          <a:xfrm rot="5400000">
            <a:off x="6869614" y="2342688"/>
            <a:ext cx="360040" cy="1880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" name="Picture 3" descr="C:\Users\spicard\AppData\Local\Microsoft\Windows\Temporary Internet Files\Content.IE5\BLHK61PW\clipart-0119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122" y="1276818"/>
            <a:ext cx="3981778" cy="48693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472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WEB PLATFORM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Веб платформа</a:t>
            </a:r>
            <a:endParaRPr lang="en-US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296628" y="3147814"/>
            <a:ext cx="39873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Support 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to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both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 intra- and inter RMO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reviews</a:t>
            </a:r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Platform accessible 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via 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user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account</a:t>
            </a:r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Sequential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access</a:t>
            </a:r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7624" y="2283718"/>
            <a:ext cx="5044490" cy="23202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W E B  P L A T F O R M</a:t>
            </a:r>
          </a:p>
        </p:txBody>
      </p:sp>
      <p:sp>
        <p:nvSpPr>
          <p:cNvPr id="5" name="AutoShape 5" descr="Résultat de recherche d'images pour &quot;main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7" descr="Résultat de recherche d'images pour &quot;main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9" descr="Résultat de recherche d'images pour &quot;main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6" name="Picture 12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47" y="1703102"/>
            <a:ext cx="1193285" cy="113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928" y="1834845"/>
            <a:ext cx="1128373" cy="96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173" y="1273650"/>
            <a:ext cx="912014" cy="93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à coins arrondis 8"/>
          <p:cNvSpPr/>
          <p:nvPr/>
        </p:nvSpPr>
        <p:spPr>
          <a:xfrm>
            <a:off x="307975" y="915566"/>
            <a:ext cx="3598579" cy="208823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à coins arrondis 18"/>
          <p:cNvSpPr/>
          <p:nvPr/>
        </p:nvSpPr>
        <p:spPr>
          <a:xfrm>
            <a:off x="323528" y="915566"/>
            <a:ext cx="6438362" cy="208823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769577" y="1501550"/>
            <a:ext cx="1304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RMO</a:t>
            </a:r>
            <a:endParaRPr lang="fr-FR" sz="2400" dirty="0"/>
          </a:p>
        </p:txBody>
      </p:sp>
      <p:sp>
        <p:nvSpPr>
          <p:cNvPr id="25" name="ZoneTexte 24"/>
          <p:cNvSpPr txBox="1"/>
          <p:nvPr/>
        </p:nvSpPr>
        <p:spPr>
          <a:xfrm>
            <a:off x="4352574" y="1373180"/>
            <a:ext cx="1074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JCRB</a:t>
            </a:r>
            <a:endParaRPr lang="fr-FR" sz="2400" dirty="0"/>
          </a:p>
        </p:txBody>
      </p:sp>
      <p:sp>
        <p:nvSpPr>
          <p:cNvPr id="11" name="Flèche droite 10"/>
          <p:cNvSpPr/>
          <p:nvPr/>
        </p:nvSpPr>
        <p:spPr>
          <a:xfrm>
            <a:off x="6516216" y="2115333"/>
            <a:ext cx="862873" cy="5075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" t="12778" r="5638" b="12877"/>
          <a:stretch/>
        </p:blipFill>
        <p:spPr>
          <a:xfrm>
            <a:off x="7524015" y="2031312"/>
            <a:ext cx="1394161" cy="737110"/>
          </a:xfrm>
          <a:prstGeom prst="rect">
            <a:avLst/>
          </a:prstGeom>
          <a:ln>
            <a:noFill/>
          </a:ln>
        </p:spPr>
      </p:pic>
      <p:sp>
        <p:nvSpPr>
          <p:cNvPr id="17" name="ZoneTexte 3"/>
          <p:cNvSpPr txBox="1"/>
          <p:nvPr/>
        </p:nvSpPr>
        <p:spPr>
          <a:xfrm>
            <a:off x="4352574" y="3147814"/>
            <a:ext cx="4791426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Поддержка и внутре-, и межрегиональных экспертиз</a:t>
            </a:r>
            <a:endParaRPr lang="fr-FR" sz="20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Доступная через аккаунт пользователя платформа</a:t>
            </a:r>
            <a:endParaRPr lang="fr-FR" sz="20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Последовательный доступ</a:t>
            </a:r>
            <a:endParaRPr lang="fr-FR" sz="20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6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WEB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PLATFORM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Веб платформа</a:t>
            </a:r>
            <a:endParaRPr lang="en-US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103142" y="843558"/>
            <a:ext cx="41088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Possibility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for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risk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</a:rPr>
              <a:t>based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evaluation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TC chair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may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filter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and sort on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uncertainties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WG Chair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may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distribute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CMCs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No 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</a:rPr>
              <a:t>batches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</a:rPr>
              <a:t> but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one-by-one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Writer may edit data directly on the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platform, possibility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for export/import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Excel sheet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oneTexte 3"/>
          <p:cNvSpPr txBox="1"/>
          <p:nvPr/>
        </p:nvSpPr>
        <p:spPr>
          <a:xfrm>
            <a:off x="4283968" y="843558"/>
            <a:ext cx="46805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/>
              <a:t>Возможность реализации экспертизы на основе рисков </a:t>
            </a:r>
            <a:endParaRPr lang="fr-FR" dirty="0" smtClean="0"/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Председатель ТК может осуществлять фильтрацию по неопределенности</a:t>
            </a:r>
            <a:endParaRPr lang="fr-FR" dirty="0" smtClean="0"/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Председатель РГ может распред</a:t>
            </a:r>
            <a:r>
              <a:rPr lang="ru-RU" dirty="0"/>
              <a:t>е</a:t>
            </a:r>
            <a:r>
              <a:rPr lang="ru-RU" dirty="0" smtClean="0"/>
              <a:t>лять </a:t>
            </a:r>
            <a:r>
              <a:rPr lang="en-GB" dirty="0" smtClean="0"/>
              <a:t>CMC </a:t>
            </a:r>
            <a:endParaRPr lang="fr-FR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Отсутствие наборов </a:t>
            </a:r>
            <a:r>
              <a:rPr lang="en-GB" dirty="0" smtClean="0"/>
              <a:t>CMC (</a:t>
            </a:r>
            <a:r>
              <a:rPr lang="ru-RU" dirty="0" smtClean="0"/>
              <a:t>эк</a:t>
            </a:r>
            <a:r>
              <a:rPr lang="en-GB" dirty="0" smtClean="0"/>
              <a:t>c</a:t>
            </a:r>
            <a:r>
              <a:rPr lang="ru-RU" dirty="0" smtClean="0"/>
              <a:t>пертиза по строкам</a:t>
            </a:r>
            <a:r>
              <a:rPr lang="en-GB" dirty="0" smtClean="0"/>
              <a:t>)</a:t>
            </a:r>
            <a:endParaRPr lang="fr-FR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Автор может редактировать данные непосредственно на платформе с возможностью экспорта</a:t>
            </a:r>
            <a:r>
              <a:rPr lang="en-GB" dirty="0" smtClean="0"/>
              <a:t>/</a:t>
            </a:r>
            <a:r>
              <a:rPr lang="ru-RU" dirty="0" smtClean="0"/>
              <a:t>импорта эксель файла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81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WEB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PLATFORM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Веб платформа</a:t>
            </a:r>
            <a:endParaRPr lang="en-US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103142" y="843558"/>
            <a:ext cx="410881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Direct link to DoE of comparison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published in the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KCDB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Mandatory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submission of the supporting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evidence before review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Comments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from intra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RMO review will be visible for the inter RMO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review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oneTexte 3"/>
          <p:cNvSpPr txBox="1"/>
          <p:nvPr/>
        </p:nvSpPr>
        <p:spPr>
          <a:xfrm>
            <a:off x="4283968" y="843558"/>
            <a:ext cx="4680521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dirty="0" smtClean="0"/>
              <a:t>Прямая связь со степенями эквивалентности  сличений, опубликованными в </a:t>
            </a:r>
            <a:r>
              <a:rPr lang="en-GB" sz="2200" dirty="0" smtClean="0"/>
              <a:t>KCDB</a:t>
            </a:r>
            <a:r>
              <a:rPr lang="ru-RU" sz="2200" dirty="0" smtClean="0"/>
              <a:t>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dirty="0" smtClean="0"/>
              <a:t>Обязательная подача подтверждения СК перед экспертизой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dirty="0" smtClean="0"/>
              <a:t>Комментарии внутререгиональной экспертизы будут видимы на этапе межрегиональной экспертизы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3093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KCDB 2.0     </a:t>
            </a:r>
            <a:r>
              <a:rPr lang="en-US" b="1" dirty="0" smtClean="0"/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Improved search facilities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Улучшенные возможности поиска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07504" y="915566"/>
            <a:ext cx="42484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Free key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word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search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suggestion of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vocabulary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linked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a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synonym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finder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Possibility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sort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Possibility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to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refine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search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via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facets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filter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« Advanced »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search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still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available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Additional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features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accessible, i.e.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approval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year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status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comparisons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numerical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search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filter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on CMC measurand and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</a:rPr>
              <a:t>uncertainty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possible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ZoneTexte 1"/>
          <p:cNvSpPr txBox="1"/>
          <p:nvPr/>
        </p:nvSpPr>
        <p:spPr>
          <a:xfrm>
            <a:off x="4139952" y="762833"/>
            <a:ext cx="51845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Свободный поиск по слову с предлагаемым словарем с возможностью поиска по синонимам </a:t>
            </a:r>
            <a:endParaRPr lang="fr-FR" sz="20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Возможность сортировки</a:t>
            </a:r>
            <a:endParaRPr lang="fr-FR" sz="20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Возможность организации фасетного поиска (с помощью фильтров)</a:t>
            </a:r>
            <a:endParaRPr lang="fr-FR" sz="20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 smtClean="0"/>
              <a:t>«</a:t>
            </a:r>
            <a:r>
              <a:rPr lang="ru-RU" sz="2000" dirty="0" smtClean="0"/>
              <a:t>Расширенный</a:t>
            </a:r>
            <a:r>
              <a:rPr lang="fr-FR" sz="2000" dirty="0" smtClean="0"/>
              <a:t>» </a:t>
            </a:r>
            <a:r>
              <a:rPr lang="ru-RU" sz="2000" dirty="0" smtClean="0"/>
              <a:t>поиск по-прежнему поддерживается</a:t>
            </a:r>
            <a:endParaRPr lang="fr-FR" sz="20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Доступность дополнительных параметров</a:t>
            </a:r>
            <a:r>
              <a:rPr lang="fr-FR" sz="2000" dirty="0" smtClean="0"/>
              <a:t>, </a:t>
            </a:r>
            <a:r>
              <a:rPr lang="ru-RU" sz="2000" dirty="0" smtClean="0"/>
              <a:t>напр. год утверждения, статус</a:t>
            </a:r>
            <a:r>
              <a:rPr lang="fr-FR" sz="2000" dirty="0" smtClean="0"/>
              <a:t> (</a:t>
            </a:r>
            <a:r>
              <a:rPr lang="ru-RU" sz="2000" dirty="0" smtClean="0"/>
              <a:t>сличений</a:t>
            </a:r>
            <a:r>
              <a:rPr lang="fr-FR" sz="2000" dirty="0" smtClean="0"/>
              <a:t>)</a:t>
            </a:r>
            <a:r>
              <a:rPr lang="ru-RU" sz="2000" dirty="0"/>
              <a:t>,</a:t>
            </a:r>
            <a:r>
              <a:rPr lang="fr-FR" sz="2000" dirty="0" smtClean="0"/>
              <a:t> </a:t>
            </a:r>
            <a:r>
              <a:rPr lang="ru-RU" sz="2000" dirty="0" smtClean="0"/>
              <a:t>числовой поиск</a:t>
            </a:r>
            <a:r>
              <a:rPr lang="en-GB" sz="2000" dirty="0" smtClean="0"/>
              <a:t>/</a:t>
            </a:r>
            <a:r>
              <a:rPr lang="ru-RU" sz="2000" dirty="0" smtClean="0"/>
              <a:t>фильтр по измеряемой величине и неопределенности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3219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KCDB 2.0              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Statistics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				 Статистика</a:t>
            </a:r>
            <a:endParaRPr lang="en-US" sz="2400" dirty="0"/>
          </a:p>
        </p:txBody>
      </p:sp>
      <p:sp>
        <p:nvSpPr>
          <p:cNvPr id="2" name="ZoneTexte 1"/>
          <p:cNvSpPr txBox="1"/>
          <p:nvPr/>
        </p:nvSpPr>
        <p:spPr>
          <a:xfrm>
            <a:off x="323528" y="1059582"/>
            <a:ext cx="849694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Provision on a « 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statistical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tools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 »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customized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data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pre-programmed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graphs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Access to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statistics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on </a:t>
            </a:r>
            <a:r>
              <a:rPr lang="fr-FR" sz="2400" dirty="0" err="1" smtClean="0">
                <a:solidFill>
                  <a:schemeClr val="accent1">
                    <a:lumMod val="75000"/>
                  </a:schemeClr>
                </a:solidFill>
              </a:rPr>
              <a:t>review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performance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ZoneTexte 1"/>
          <p:cNvSpPr txBox="1"/>
          <p:nvPr/>
        </p:nvSpPr>
        <p:spPr>
          <a:xfrm>
            <a:off x="179512" y="2859782"/>
            <a:ext cx="8784976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/>
              <a:t>Предполагается использование «статистических инструментов» с фильтруемыми по желанию пользователя данными, а также предпрограммированными графиками</a:t>
            </a:r>
            <a:endParaRPr lang="fr-FR" sz="24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/>
              <a:t>Доступ к статистике по качеству осуществления экспертизы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49989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PM Template 2016 16-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BIPM Template 2016 16-9</Template>
  <TotalTime>8402</TotalTime>
  <Words>662</Words>
  <Application>Microsoft Office PowerPoint</Application>
  <PresentationFormat>On-screen Show (16:9)</PresentationFormat>
  <Paragraphs>116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BIPM Template 2016 16-9</vt:lpstr>
      <vt:lpstr>KCDB 2.0  Susanne Picard  Nikita Zviagin Stéphanie Maniguet Chingis Kuanbayev    Laurent Le Mée (IT)    Thierry Nguyen (IT)  KCDB Office – International Liaison and Communication Department  </vt:lpstr>
      <vt:lpstr>Revision of the KCDB Пересмотр KCDB   Background Подоплёка</vt:lpstr>
      <vt:lpstr>KCDB 2.0           Main Objectives KCDB 2.0 Основные цели </vt:lpstr>
      <vt:lpstr>KCDB 2.0               Present support Текущая система</vt:lpstr>
      <vt:lpstr>KCDB 2.0               WEB PLATFORM Веб платформа</vt:lpstr>
      <vt:lpstr>KCDB 2.0               WEB PLATFORM Веб платформа</vt:lpstr>
      <vt:lpstr>KCDB 2.0               WEB PLATFORM Веб платформа</vt:lpstr>
      <vt:lpstr>KCDB 2.0      Improved search facilities Улучшенные возможности поиска</vt:lpstr>
      <vt:lpstr>KCDB 2.0               Statistics     Статистика</vt:lpstr>
      <vt:lpstr>KCDB 2.0           TIME PLAN    ПЛАН</vt:lpstr>
      <vt:lpstr>KCDB 2.0               Plan of developing План развития</vt:lpstr>
      <vt:lpstr>KCDB 2.0               Implementation Реализация </vt:lpstr>
      <vt:lpstr>PowerPoint Presentation</vt:lpstr>
    </vt:vector>
  </TitlesOfParts>
  <Company>BIPM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BIPM KCDB Office</dc:creator>
  <cp:lastModifiedBy>LabHemija</cp:lastModifiedBy>
  <cp:revision>222</cp:revision>
  <dcterms:created xsi:type="dcterms:W3CDTF">2015-08-26T08:15:11Z</dcterms:created>
  <dcterms:modified xsi:type="dcterms:W3CDTF">2018-04-11T14:23:49Z</dcterms:modified>
</cp:coreProperties>
</file>